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6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4" autoAdjust="0"/>
    <p:restoredTop sz="65336" autoAdjust="0"/>
  </p:normalViewPr>
  <p:slideViewPr>
    <p:cSldViewPr snapToGrid="0">
      <p:cViewPr varScale="1">
        <p:scale>
          <a:sx n="91" d="100"/>
          <a:sy n="91" d="100"/>
        </p:scale>
        <p:origin x="10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7" d="100"/>
          <a:sy n="117" d="100"/>
        </p:scale>
        <p:origin x="246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234200-7DA6-4688-996E-BA69DF6A869E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3D1DF-3C46-47C1-AC4C-7D4F202A7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4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D1DF-3C46-47C1-AC4C-7D4F202A70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46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Highlighting county events that led to independence</a:t>
            </a:r>
          </a:p>
          <a:p>
            <a:r>
              <a:rPr lang="en-US" dirty="0"/>
              <a:t>Statewide commemoration</a:t>
            </a:r>
          </a:p>
          <a:p>
            <a:r>
              <a:rPr lang="en-US" dirty="0"/>
              <a:t>• Multi-faceted and inclusive of all perspectives</a:t>
            </a:r>
          </a:p>
          <a:p>
            <a:r>
              <a:rPr lang="en-US" dirty="0"/>
              <a:t>• Every Virginian can see their story</a:t>
            </a:r>
          </a:p>
          <a:p>
            <a:endParaRPr lang="en-US" dirty="0"/>
          </a:p>
          <a:p>
            <a:r>
              <a:rPr lang="en-US" dirty="0"/>
              <a:t>Virginia’s history is America’s story.</a:t>
            </a:r>
          </a:p>
          <a:p>
            <a:endParaRPr lang="en-US" dirty="0"/>
          </a:p>
          <a:p>
            <a:r>
              <a:rPr lang="en-US" dirty="0"/>
              <a:t>In Virginia, the American Revolution was a war, and more than a war. It was a Revolution of Ideas.</a:t>
            </a:r>
          </a:p>
          <a:p>
            <a:endParaRPr lang="en-US" dirty="0"/>
          </a:p>
          <a:p>
            <a:r>
              <a:rPr lang="en-US" dirty="0"/>
              <a:t>• $1.5 Billion economic impact to Virginia</a:t>
            </a:r>
          </a:p>
          <a:p>
            <a:r>
              <a:rPr lang="en-US" dirty="0"/>
              <a:t>• 22,000 Jobs created across the Commonwealth</a:t>
            </a:r>
          </a:p>
          <a:p>
            <a:r>
              <a:rPr lang="en-US" dirty="0"/>
              <a:t>• $50 Million in state and local tax revenue</a:t>
            </a:r>
          </a:p>
          <a:p>
            <a:r>
              <a:rPr lang="en-US" dirty="0"/>
              <a:t>• 9 Million people participating in events and programs</a:t>
            </a:r>
          </a:p>
          <a:p>
            <a:r>
              <a:rPr lang="en-US" dirty="0"/>
              <a:t>• Extensive media impressions, interviews, articles, social media interaction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D1DF-3C46-47C1-AC4C-7D4F202A70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75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/>
              <a:t>Part I: 5,000 sq. ft. cutting-edge museum exhibition with online component for schools</a:t>
            </a:r>
          </a:p>
          <a:p>
            <a:pPr marL="0" lvl="1"/>
            <a:r>
              <a:rPr lang="en-US" dirty="0"/>
              <a:t>Part II: Traveling Panel Exhibition</a:t>
            </a:r>
          </a:p>
          <a:p>
            <a:pPr marL="0" lvl="2"/>
            <a:r>
              <a:rPr lang="en-US" dirty="0"/>
              <a:t>Provided to localities, at no cost, for display in small museums, libraries, community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D1DF-3C46-47C1-AC4C-7D4F202A70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09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2"/>
            <a:r>
              <a:rPr lang="en-US" dirty="0"/>
              <a:t>Provided to localities, at no cost</a:t>
            </a:r>
          </a:p>
          <a:p>
            <a:pPr marL="0" lvl="2"/>
            <a:endParaRPr lang="en-US" dirty="0"/>
          </a:p>
          <a:p>
            <a:pPr marL="0" lvl="2"/>
            <a:r>
              <a:rPr lang="en-US" dirty="0"/>
              <a:t>For planners: networking</a:t>
            </a:r>
          </a:p>
          <a:p>
            <a:pPr marL="0" lvl="2"/>
            <a:r>
              <a:rPr lang="en-US" dirty="0"/>
              <a:t>Opportunities to partner, such as Fairfax county included, Arlington, Alexandria City, Fairfax City, what remains of Fairfax County</a:t>
            </a:r>
          </a:p>
          <a:p>
            <a:pPr marL="0" lvl="2"/>
            <a:r>
              <a:rPr lang="en-US" dirty="0"/>
              <a:t>Arlington House, Abingdon, Mt. Vernon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D1DF-3C46-47C1-AC4C-7D4F202A70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974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/>
            <a:r>
              <a:rPr lang="en-US" dirty="0"/>
              <a:t>Plus all our own media and social media platforms</a:t>
            </a:r>
          </a:p>
          <a:p>
            <a:pPr marL="0" lvl="1"/>
            <a:endParaRPr lang="en-US" dirty="0"/>
          </a:p>
          <a:p>
            <a:pPr marL="0" lvl="1"/>
            <a:r>
              <a:rPr lang="en-US" dirty="0"/>
              <a:t>Considering online Arlington VA250 event networking space</a:t>
            </a:r>
          </a:p>
          <a:p>
            <a:pPr marL="0" lvl="1"/>
            <a:endParaRPr lang="en-US" dirty="0"/>
          </a:p>
          <a:p>
            <a:pPr marL="0" lvl="1"/>
            <a:endParaRPr lang="en-US" dirty="0"/>
          </a:p>
          <a:p>
            <a:pPr marL="0" lvl="1"/>
            <a:endParaRPr lang="en-US" dirty="0"/>
          </a:p>
          <a:p>
            <a:pPr marL="0"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D1DF-3C46-47C1-AC4C-7D4F202A70F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440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Three sources of State grants so far. Some are matching</a:t>
            </a:r>
          </a:p>
          <a:p>
            <a:pPr marL="0" lvl="1"/>
            <a:endParaRPr lang="en-US" dirty="0"/>
          </a:p>
          <a:p>
            <a:pPr marL="0" lvl="1"/>
            <a:r>
              <a:rPr lang="en-US" dirty="0"/>
              <a:t>Tourism:  </a:t>
            </a:r>
          </a:p>
          <a:p>
            <a:pPr marL="0" lvl="1"/>
            <a:r>
              <a:rPr lang="en-US" dirty="0"/>
              <a:t>Marketing: advertising, brochures, pamphlets, flyers online paid advertising</a:t>
            </a:r>
          </a:p>
          <a:p>
            <a:pPr marL="0" lvl="1"/>
            <a:r>
              <a:rPr lang="en-US" dirty="0"/>
              <a:t>Road to Revolution markers: similar to Civil War trails Civil War Trails 40 so far. </a:t>
            </a:r>
          </a:p>
          <a:p>
            <a:pPr marL="0" lvl="1"/>
            <a:r>
              <a:rPr lang="en-US" dirty="0"/>
              <a:t>Interpretive signage</a:t>
            </a:r>
          </a:p>
          <a:p>
            <a:pPr marL="0" lvl="1"/>
            <a:endParaRPr lang="en-US" dirty="0"/>
          </a:p>
          <a:p>
            <a:pPr marL="0" lvl="1"/>
            <a:r>
              <a:rPr lang="en-US" dirty="0"/>
              <a:t>Humanities:</a:t>
            </a:r>
          </a:p>
          <a:p>
            <a:pPr marL="0" lvl="1"/>
            <a:r>
              <a:rPr lang="en-US" dirty="0"/>
              <a:t>Funding for content development for any kind of program or exhibition</a:t>
            </a:r>
          </a:p>
          <a:p>
            <a:pPr marL="0" lvl="1"/>
            <a:endParaRPr lang="en-US" dirty="0"/>
          </a:p>
          <a:p>
            <a:pPr marL="0" lvl="1"/>
            <a:r>
              <a:rPr lang="en-US" dirty="0"/>
              <a:t>VA Commission for the Arts</a:t>
            </a:r>
          </a:p>
          <a:p>
            <a:pPr marL="0" lvl="1"/>
            <a:endParaRPr lang="en-US" dirty="0"/>
          </a:p>
          <a:p>
            <a:pPr marL="0" lvl="1"/>
            <a:endParaRPr lang="en-US" dirty="0"/>
          </a:p>
          <a:p>
            <a:pPr marL="0"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D1DF-3C46-47C1-AC4C-7D4F202A70F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306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got the sense in email with some of you that some of  you may already have ideas for events. </a:t>
            </a:r>
          </a:p>
          <a:p>
            <a:endParaRPr lang="en-US" dirty="0"/>
          </a:p>
          <a:p>
            <a:r>
              <a:rPr lang="en-US" dirty="0"/>
              <a:t>We have a few minutes before we go to next steps so I thought we could take a few minutes to think out loud.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D1DF-3C46-47C1-AC4C-7D4F202A70F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48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our local story? </a:t>
            </a:r>
          </a:p>
          <a:p>
            <a:pPr lvl="1"/>
            <a:r>
              <a:rPr lang="en-US" dirty="0"/>
              <a:t>Identify stories and sites that have contributed to the legacy and vibrancy of our state and nation throughout our history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Request traveling programs as they become available and plan events around them</a:t>
            </a:r>
          </a:p>
          <a:p>
            <a:r>
              <a:rPr lang="en-US" dirty="0"/>
              <a:t>Create a VA250 microsite on VA250 as a beginning way to let the state know that Arlington is in on this. </a:t>
            </a:r>
          </a:p>
          <a:p>
            <a:endParaRPr lang="en-US" dirty="0"/>
          </a:p>
          <a:p>
            <a:r>
              <a:rPr lang="en-US" dirty="0"/>
              <a:t>Once completed with the state’s tech guy, we can begin to add places to visit and later events. </a:t>
            </a:r>
          </a:p>
          <a:p>
            <a:r>
              <a:rPr lang="en-US" dirty="0"/>
              <a:t>These would go not just on the VA250 site, but also on Virginia.org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Make a plan of events</a:t>
            </a:r>
          </a:p>
          <a:p>
            <a:r>
              <a:rPr lang="en-US" dirty="0"/>
              <a:t>Keep stats: aids in getting future grants, and economic assessments</a:t>
            </a:r>
          </a:p>
          <a:p>
            <a:endParaRPr lang="en-US" dirty="0"/>
          </a:p>
          <a:p>
            <a:r>
              <a:rPr lang="en-US" dirty="0"/>
              <a:t>After meeting report is something AHS can generate to send to all of you and to other </a:t>
            </a:r>
            <a:r>
              <a:rPr lang="en-US" dirty="0" err="1"/>
              <a:t>Arlignton</a:t>
            </a:r>
            <a:r>
              <a:rPr lang="en-US" dirty="0"/>
              <a:t> organizations that plan </a:t>
            </a:r>
            <a:r>
              <a:rPr lang="en-US"/>
              <a:t>to participate. </a:t>
            </a:r>
          </a:p>
          <a:p>
            <a:r>
              <a:rPr lang="en-US"/>
              <a:t>We’ll </a:t>
            </a:r>
            <a:r>
              <a:rPr lang="en-US" dirty="0"/>
              <a:t>also use it to issue a press release.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D1DF-3C46-47C1-AC4C-7D4F202A70F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12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a plan of events</a:t>
            </a:r>
          </a:p>
          <a:p>
            <a:r>
              <a:rPr lang="en-US" dirty="0"/>
              <a:t>What’s our local story? </a:t>
            </a:r>
          </a:p>
          <a:p>
            <a:pPr lvl="1"/>
            <a:r>
              <a:rPr lang="en-US" dirty="0"/>
              <a:t>Identify stories and sites that have contributed to the legacy and vibrancy of our state and nation throughout our history</a:t>
            </a:r>
          </a:p>
          <a:p>
            <a:r>
              <a:rPr lang="en-US" dirty="0"/>
              <a:t>Create a VA250 microsite</a:t>
            </a:r>
          </a:p>
          <a:p>
            <a:pPr lvl="1"/>
            <a:r>
              <a:rPr lang="en-US" dirty="0"/>
              <a:t>Add Events and Places to Visit to VA250.org and Virginia.org</a:t>
            </a:r>
          </a:p>
          <a:p>
            <a:r>
              <a:rPr lang="en-US" dirty="0"/>
              <a:t>Keep stats: aids in getting future grants, and economic assessments</a:t>
            </a:r>
          </a:p>
          <a:p>
            <a:r>
              <a:rPr lang="en-US" dirty="0"/>
              <a:t>Request traveling programs as they become available and plan events </a:t>
            </a:r>
            <a:r>
              <a:rPr lang="en-US" dirty="0" err="1"/>
              <a:t>aroundthem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E3D1DF-3C46-47C1-AC4C-7D4F202A70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46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B5F0F-DCAB-CF08-AF8F-10766EA747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B30C65-3913-97D2-F333-32EC992EB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1A0B8F-D0A2-BD28-2BAD-D782B5B07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DA1F50-ECFA-4E59-8DCD-8C3FD42B050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B8AA3-A802-3BC2-61BE-C92E36E4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B6B2C-DB53-3806-93FA-EE04611C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2F1903-3AC7-4994-BB2D-3D6211EBA8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8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81BB6-CC99-BAD1-C981-4A652CBD4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369DFF-1923-D729-815B-E2E085B41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D82-695E-E8AB-218A-203246885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F50-ECFA-4E59-8DCD-8C3FD42B050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C65BE-FA45-ED0C-6776-63F287380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E40E6-06AD-5849-B910-174A07EC9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1903-3AC7-4994-BB2D-3D6211EB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1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527AAB-0B17-534A-4FD4-8241CB15B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336BD3-9CAE-D912-B1A5-DE8222EBCA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F149C-EC84-9B5A-E32A-B3D0DC27D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F50-ECFA-4E59-8DCD-8C3FD42B050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4FD06-7FCC-D83E-9B81-9FF074D47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82E70-9D49-1F19-6399-422B06D16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1903-3AC7-4994-BB2D-3D6211EB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8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2D33-D358-786F-46EC-165572F12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550" y="14287"/>
            <a:ext cx="9315450" cy="1325563"/>
          </a:xfrm>
        </p:spPr>
        <p:txBody>
          <a:bodyPr/>
          <a:lstStyle>
            <a:lvl1pPr algn="r"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B9648-208B-FD17-629D-D9D7C586A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5EBAC-81B1-C2BC-A5D8-71B2F8EE9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DA1F50-ECFA-4E59-8DCD-8C3FD42B0502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B96F49-7607-3A31-5323-3E3B13846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A4B9A-3C48-2DE8-F542-8586C28E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22F1903-3AC7-4994-BB2D-3D6211EBA8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D033A973-5247-D8DA-A87B-EAEB197DBB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" y="230188"/>
            <a:ext cx="2590800" cy="8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3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3B60-B8B2-C62E-68DE-5A1923AB2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6F31B-43C9-576A-3905-96D030586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BB489-EB9F-8B3F-281E-2DF675CF2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F50-ECFA-4E59-8DCD-8C3FD42B050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99A0C-FFCC-9EC3-B28F-FBEB66727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C7A192-CA7D-D444-A7A8-3C44878DA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1903-3AC7-4994-BB2D-3D6211EB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43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D02CF-F930-D489-55B7-6BAD2FC2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DC86E-CE16-7513-3A06-D03F0E98E0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00BFC-D81E-8C83-C9EE-577E05E70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3E899F-379E-BD06-35AC-BF8655DC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F50-ECFA-4E59-8DCD-8C3FD42B050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9B3A3-67DF-A22D-5739-CDF330F7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CAB76-88E1-3808-2E8E-78590FB7F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1903-3AC7-4994-BB2D-3D6211EB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2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67A15-7944-F881-F88D-FCB85D152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0191A-AB37-DBE0-7C6B-7D9D744446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4134C-BB90-E217-A3C9-F9EC05C464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F4D078-954A-CFBB-265D-96E5AB080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014314-E3A7-AB51-937A-561AB3C488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44A7B-6C33-D67B-CADB-F094050D1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F50-ECFA-4E59-8DCD-8C3FD42B050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072B96-20D5-8A4F-F237-D158391E0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A561D-9847-6D51-C204-47A14395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1903-3AC7-4994-BB2D-3D6211EB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5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981D6-1A15-ED06-696E-D78D2E44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00A10A-017B-5EDC-D630-23F607C7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F50-ECFA-4E59-8DCD-8C3FD42B050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86104-DC64-0739-7C7F-48F244DBC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620BA6-9FD8-8BD8-E630-44FEF161A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1903-3AC7-4994-BB2D-3D6211EB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75FA25-6BC0-11FB-84F2-E4130ECAB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F50-ECFA-4E59-8DCD-8C3FD42B050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925BFC-EA33-5B48-5E3E-C8BD86E70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D3959-13A7-4496-2EF1-14568DFA4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1903-3AC7-4994-BB2D-3D6211EB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58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03FA-B6EC-DF68-B4D0-8CB7E4DED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FBB65-381D-8E1A-CD2C-487D03E9C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D3D44-04FA-5FBA-DBBB-727D16578E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C211C9-7E80-20EA-B15B-FF42B6A9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F50-ECFA-4E59-8DCD-8C3FD42B050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C30761-2E86-7FFC-EE56-5182B5F66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B4950-0725-882B-DA4A-862AB66A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1903-3AC7-4994-BB2D-3D6211EB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7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51AD-EEA1-6674-1425-C8FFCB860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A20690-6136-B387-62D8-F754D44E4C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5FB10-56D8-AE7C-FB33-C05CDE174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2CB831-9333-B807-CB33-DCC220C4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A1F50-ECFA-4E59-8DCD-8C3FD42B050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3DBFC-1640-C9AA-7F55-F5ED9D0C6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779146-010A-EAE0-A484-ECAEAB77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F1903-3AC7-4994-BB2D-3D6211EB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97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EAA439-D7EF-734C-5B71-A3E3C496A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4EF8C-9908-C2CA-226F-92D7E8C9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73063-75D9-A8C6-1699-711C567098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A1F50-ECFA-4E59-8DCD-8C3FD42B0502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2258F-63E4-F752-AF39-36E7CCABD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642CF-582E-8F6B-4080-D77E57ADB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F1903-3AC7-4994-BB2D-3D6211EBA8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87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1CBC29-A89F-CD37-375F-A4FF57E49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6888"/>
            <a:ext cx="9144000" cy="1655762"/>
          </a:xfrm>
        </p:spPr>
        <p:txBody>
          <a:bodyPr/>
          <a:lstStyle/>
          <a:p>
            <a:r>
              <a:rPr lang="en-US" dirty="0"/>
              <a:t>Sean Denniston, Annette Benbow</a:t>
            </a:r>
          </a:p>
          <a:p>
            <a:r>
              <a:rPr lang="en-US" dirty="0"/>
              <a:t>Arlington Historical Society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2CADEBE6-10C9-89E0-3028-F5EDBB2E3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314450"/>
            <a:ext cx="1002030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8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6D81-43D4-3825-C5BA-C63F8294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14287"/>
            <a:ext cx="10020299" cy="1325563"/>
          </a:xfrm>
        </p:spPr>
        <p:txBody>
          <a:bodyPr/>
          <a:lstStyle/>
          <a:p>
            <a:r>
              <a:rPr lang="en-US" i="1" dirty="0"/>
              <a:t>Next Steps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0E73B-E134-005C-3EB4-8518ECB9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2700" y="1704975"/>
            <a:ext cx="5438774" cy="4438649"/>
          </a:xfrm>
        </p:spPr>
        <p:txBody>
          <a:bodyPr>
            <a:normAutofit/>
          </a:bodyPr>
          <a:lstStyle/>
          <a:p>
            <a:r>
              <a:rPr lang="en-US" dirty="0"/>
              <a:t>What’s our local story? </a:t>
            </a:r>
          </a:p>
          <a:p>
            <a:r>
              <a:rPr lang="en-US" dirty="0"/>
              <a:t>Request traveling programs, plan events around them</a:t>
            </a:r>
          </a:p>
          <a:p>
            <a:r>
              <a:rPr lang="en-US" dirty="0"/>
              <a:t>Make a plan of events</a:t>
            </a:r>
          </a:p>
          <a:p>
            <a:r>
              <a:rPr lang="en-US" dirty="0"/>
              <a:t>Keep stats</a:t>
            </a:r>
          </a:p>
          <a:p>
            <a:r>
              <a:rPr lang="en-US" dirty="0"/>
              <a:t>Create a VA250 microsite</a:t>
            </a:r>
          </a:p>
          <a:p>
            <a:r>
              <a:rPr lang="en-US" dirty="0"/>
              <a:t>After meeting report</a:t>
            </a:r>
          </a:p>
          <a:p>
            <a:endParaRPr lang="en-US" dirty="0"/>
          </a:p>
        </p:txBody>
      </p:sp>
      <p:pic>
        <p:nvPicPr>
          <p:cNvPr id="4" name="Picture 3" descr="A flag of the united states and the united kingdom&#10;&#10;Description automatically generated">
            <a:extLst>
              <a:ext uri="{FF2B5EF4-FFF2-40B4-BE49-F238E27FC236}">
                <a16:creationId xmlns:a16="http://schemas.microsoft.com/office/drawing/2014/main" id="{7DADCCFA-71A7-060D-C5AB-9CFC7C953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704975"/>
            <a:ext cx="620077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8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6D81-43D4-3825-C5BA-C63F8294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14287"/>
            <a:ext cx="10020299" cy="1325563"/>
          </a:xfrm>
        </p:spPr>
        <p:txBody>
          <a:bodyPr/>
          <a:lstStyle/>
          <a:p>
            <a:r>
              <a:rPr lang="en-US" i="1" dirty="0"/>
              <a:t>Next Meeting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0E73B-E134-005C-3EB4-8518ECB9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2625" y="2438398"/>
            <a:ext cx="5438774" cy="2076450"/>
          </a:xfrm>
        </p:spPr>
        <p:txBody>
          <a:bodyPr>
            <a:normAutofit/>
          </a:bodyPr>
          <a:lstStyle/>
          <a:p>
            <a:r>
              <a:rPr lang="en-US" dirty="0"/>
              <a:t>When?</a:t>
            </a:r>
          </a:p>
          <a:p>
            <a:r>
              <a:rPr lang="en-US" dirty="0"/>
              <a:t>Community Center</a:t>
            </a:r>
          </a:p>
          <a:p>
            <a:r>
              <a:rPr lang="en-US" dirty="0"/>
              <a:t>Zoom enabled</a:t>
            </a:r>
          </a:p>
        </p:txBody>
      </p:sp>
      <p:pic>
        <p:nvPicPr>
          <p:cNvPr id="5" name="Picture 4" descr="A calendar with a grid&#10;&#10;Description automatically generated with medium confidence">
            <a:extLst>
              <a:ext uri="{FF2B5EF4-FFF2-40B4-BE49-F238E27FC236}">
                <a16:creationId xmlns:a16="http://schemas.microsoft.com/office/drawing/2014/main" id="{D8E9934B-0CF6-8E7F-2048-2B5D0DE61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48" y="1619248"/>
            <a:ext cx="5943602" cy="37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38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2B1D2-8E7A-4DDF-5E60-1B398C601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550" y="14287"/>
            <a:ext cx="8477250" cy="1325563"/>
          </a:xfrm>
        </p:spPr>
        <p:txBody>
          <a:bodyPr/>
          <a:lstStyle/>
          <a:p>
            <a:r>
              <a:rPr lang="en-US" i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75066-462C-B465-770B-1A5FF2DF6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39850"/>
            <a:ext cx="10829925" cy="539432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</a:rPr>
              <a:t>Welcome and Introductions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</a:rPr>
              <a:t>Goal of Meeting and VA250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a typeface="Calibri" panose="020F0502020204030204" pitchFamily="34" charset="0"/>
              </a:rPr>
              <a:t>Timeframe for Activities and Events 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</a:rPr>
              <a:t>Around the room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</a:rPr>
              <a:t>Name and organization? </a:t>
            </a:r>
          </a:p>
          <a:p>
            <a:pPr lvl="1"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</a:rPr>
              <a:t>What does your organization do? 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</a:rPr>
              <a:t>Resources available: state, county, AHS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</a:rPr>
              <a:t>Around the Room: event ideas</a:t>
            </a: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</a:rPr>
              <a:t>Next steps </a:t>
            </a:r>
            <a:endParaRPr lang="en-US" kern="100" dirty="0"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kern="100" dirty="0">
                <a:effectLst/>
                <a:ea typeface="Calibri" panose="020F0502020204030204" pitchFamily="34" charset="0"/>
              </a:rPr>
              <a:t>Next Meeting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108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6D81-43D4-3825-C5BA-C63F8294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550" y="14287"/>
            <a:ext cx="8477250" cy="1325563"/>
          </a:xfrm>
        </p:spPr>
        <p:txBody>
          <a:bodyPr/>
          <a:lstStyle/>
          <a:p>
            <a:r>
              <a:rPr lang="en-US" i="1" dirty="0"/>
              <a:t>VA 250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1C3B-54E9-C276-58E4-A5CFC46B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4425" y="1339850"/>
            <a:ext cx="11077574" cy="5518150"/>
          </a:xfrm>
        </p:spPr>
        <p:txBody>
          <a:bodyPr>
            <a:normAutofit/>
          </a:bodyPr>
          <a:lstStyle/>
          <a:p>
            <a:r>
              <a:rPr lang="en-US" dirty="0"/>
              <a:t>Celebrating the American Revolution of ideas</a:t>
            </a:r>
          </a:p>
          <a:p>
            <a:r>
              <a:rPr lang="en-US" dirty="0"/>
              <a:t>Commemorating struggles toward that ideal country</a:t>
            </a:r>
          </a:p>
          <a:p>
            <a:pPr lvl="1"/>
            <a:r>
              <a:rPr lang="en-US" dirty="0"/>
              <a:t>Failures and successes</a:t>
            </a:r>
          </a:p>
          <a:p>
            <a:r>
              <a:rPr lang="en-US" dirty="0"/>
              <a:t>Hearing all voices through the centuries and today</a:t>
            </a:r>
          </a:p>
          <a:p>
            <a:r>
              <a:rPr lang="en-US" dirty="0"/>
              <a:t>Events: 2024-2026 (and beyond?)</a:t>
            </a:r>
          </a:p>
        </p:txBody>
      </p:sp>
      <p:pic>
        <p:nvPicPr>
          <p:cNvPr id="1026" name="Picture 2" descr="VA 250 - Virginia Humanities">
            <a:extLst>
              <a:ext uri="{FF2B5EF4-FFF2-40B4-BE49-F238E27FC236}">
                <a16:creationId xmlns:a16="http://schemas.microsoft.com/office/drawing/2014/main" id="{C122A9BF-1D74-E48E-6BA0-5A237B1B6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12180"/>
            <a:ext cx="11430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09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BB32E-32B9-BD45-0F05-72284C6EE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550" y="14287"/>
            <a:ext cx="8905875" cy="1325563"/>
          </a:xfrm>
        </p:spPr>
        <p:txBody>
          <a:bodyPr/>
          <a:lstStyle/>
          <a:p>
            <a:r>
              <a:rPr lang="en-US" i="1" dirty="0"/>
              <a:t>Around the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67CA2-E719-8A09-4735-CA0A2CCE6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435" y="2326138"/>
            <a:ext cx="9139989" cy="4351338"/>
          </a:xfrm>
        </p:spPr>
        <p:txBody>
          <a:bodyPr/>
          <a:lstStyle/>
          <a:p>
            <a:r>
              <a:rPr lang="en-US" dirty="0"/>
              <a:t>Who?</a:t>
            </a:r>
          </a:p>
          <a:p>
            <a:r>
              <a:rPr lang="en-US" dirty="0"/>
              <a:t>Organization?</a:t>
            </a:r>
          </a:p>
          <a:p>
            <a:r>
              <a:rPr lang="en-US" dirty="0"/>
              <a:t>What does your organization do?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003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6D81-43D4-3825-C5BA-C63F8294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549" y="14287"/>
            <a:ext cx="8982075" cy="1325563"/>
          </a:xfrm>
        </p:spPr>
        <p:txBody>
          <a:bodyPr/>
          <a:lstStyle/>
          <a:p>
            <a:r>
              <a:rPr lang="en-US" i="1" dirty="0"/>
              <a:t>State Resources: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1C3B-54E9-C276-58E4-A5CFC46B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39850"/>
            <a:ext cx="11610975" cy="529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Traveling exhibitions</a:t>
            </a:r>
          </a:p>
          <a:p>
            <a:r>
              <a:rPr lang="en-US" dirty="0"/>
              <a:t>Part I: 5,000 sq. ft. museum exhibition with online component for schools</a:t>
            </a:r>
          </a:p>
          <a:p>
            <a:r>
              <a:rPr lang="en-US" dirty="0"/>
              <a:t>Part II: Traveling Panel Exhibition for schools, community centers, museums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1192A2-B66A-42AF-03CC-FC73599A0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6675" y="3883841"/>
            <a:ext cx="12192000" cy="351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21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6D81-43D4-3825-C5BA-C63F8294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550" y="14287"/>
            <a:ext cx="8801100" cy="1325563"/>
          </a:xfrm>
        </p:spPr>
        <p:txBody>
          <a:bodyPr/>
          <a:lstStyle/>
          <a:p>
            <a:r>
              <a:rPr lang="en-US" i="1" dirty="0"/>
              <a:t>State Resources: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A1C3B-54E9-C276-58E4-A5CFC46B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547813"/>
            <a:ext cx="11771577" cy="52959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Mobile Museum: BIGGER than the Civil War 150 History Mobile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F33964-76BE-0001-CCEE-0158422A6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" y="2514601"/>
            <a:ext cx="12190677" cy="36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29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6D81-43D4-3825-C5BA-C63F8294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550" y="14287"/>
            <a:ext cx="8477250" cy="1325563"/>
          </a:xfrm>
        </p:spPr>
        <p:txBody>
          <a:bodyPr/>
          <a:lstStyle/>
          <a:p>
            <a:r>
              <a:rPr lang="en-US" i="1" dirty="0"/>
              <a:t>State Resources: Marketing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0E73B-E134-005C-3EB4-8518ECB9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4" y="1677986"/>
            <a:ext cx="10081209" cy="4351338"/>
          </a:xfrm>
        </p:spPr>
        <p:txBody>
          <a:bodyPr/>
          <a:lstStyle/>
          <a:p>
            <a:r>
              <a:rPr lang="en-US" dirty="0"/>
              <a:t>Interactive statewide calendar of events</a:t>
            </a:r>
          </a:p>
          <a:p>
            <a:r>
              <a:rPr lang="en-US" dirty="0"/>
              <a:t>Dedicated county page on VA250.org </a:t>
            </a:r>
          </a:p>
          <a:p>
            <a:pPr lvl="1"/>
            <a:r>
              <a:rPr lang="en-US" dirty="0"/>
              <a:t>Highlight local history, events</a:t>
            </a:r>
          </a:p>
          <a:p>
            <a:r>
              <a:rPr lang="en-US" dirty="0"/>
              <a:t>Amplification of events across social media</a:t>
            </a:r>
          </a:p>
        </p:txBody>
      </p:sp>
      <p:pic>
        <p:nvPicPr>
          <p:cNvPr id="2052" name="Picture 4" descr="Event Detail - Virginia American Revolution 250 Commemoration - VA250">
            <a:extLst>
              <a:ext uri="{FF2B5EF4-FFF2-40B4-BE49-F238E27FC236}">
                <a16:creationId xmlns:a16="http://schemas.microsoft.com/office/drawing/2014/main" id="{04322881-D321-BFE0-150B-AAE00B5141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693" y="4338636"/>
            <a:ext cx="2519364" cy="2519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vents - Virginia American Revolution 250 Commemoration - VA250">
            <a:extLst>
              <a:ext uri="{FF2B5EF4-FFF2-40B4-BE49-F238E27FC236}">
                <a16:creationId xmlns:a16="http://schemas.microsoft.com/office/drawing/2014/main" id="{75CF4F34-69C7-F9A7-FBC6-40BD09F8D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091" y="4338635"/>
            <a:ext cx="2643255" cy="251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Event Detail - Virginia American Revolution 250 Commemoration - VA250">
            <a:extLst>
              <a:ext uri="{FF2B5EF4-FFF2-40B4-BE49-F238E27FC236}">
                <a16:creationId xmlns:a16="http://schemas.microsoft.com/office/drawing/2014/main" id="{E3DAC0D1-2481-C17E-55B9-2380CA82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1057" y="4338134"/>
            <a:ext cx="2304034" cy="273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alendar • Botetourt County, VA • CivicEngage">
            <a:extLst>
              <a:ext uri="{FF2B5EF4-FFF2-40B4-BE49-F238E27FC236}">
                <a16:creationId xmlns:a16="http://schemas.microsoft.com/office/drawing/2014/main" id="{9980B666-0796-93F5-CE15-1C7679BCB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346" y="4338134"/>
            <a:ext cx="2533654" cy="253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 close-up of a scroll&#10;&#10;Description automatically generated">
            <a:extLst>
              <a:ext uri="{FF2B5EF4-FFF2-40B4-BE49-F238E27FC236}">
                <a16:creationId xmlns:a16="http://schemas.microsoft.com/office/drawing/2014/main" id="{FD2A9A49-3A72-827E-70A2-C066DBE35C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824" y="4338134"/>
            <a:ext cx="2520366" cy="2520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705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uilding with a tree in the front&#10;&#10;Description automatically generated">
            <a:extLst>
              <a:ext uri="{FF2B5EF4-FFF2-40B4-BE49-F238E27FC236}">
                <a16:creationId xmlns:a16="http://schemas.microsoft.com/office/drawing/2014/main" id="{37718FDD-30F4-E9E4-1870-CF3FF752B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578" y="2313778"/>
            <a:ext cx="2743200" cy="1828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E9B6D81-43D4-3825-C5BA-C63F8294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14287"/>
            <a:ext cx="10020299" cy="1325563"/>
          </a:xfrm>
        </p:spPr>
        <p:txBody>
          <a:bodyPr/>
          <a:lstStyle/>
          <a:p>
            <a:r>
              <a:rPr lang="en-US" i="1" dirty="0"/>
              <a:t>State Resources: VA250 Grants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A0E73B-E134-005C-3EB4-8518ECB94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60" y="1825625"/>
            <a:ext cx="6929016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Virginia Tourism</a:t>
            </a:r>
            <a:r>
              <a:rPr lang="en-US" dirty="0"/>
              <a:t>: marketing events</a:t>
            </a:r>
          </a:p>
          <a:p>
            <a:r>
              <a:rPr lang="en-US" dirty="0"/>
              <a:t>Road to Revolution markers</a:t>
            </a:r>
          </a:p>
          <a:p>
            <a:pPr marL="0" indent="0">
              <a:buNone/>
            </a:pPr>
            <a:r>
              <a:rPr lang="en-US" b="1" dirty="0"/>
              <a:t>Virginia Humanities </a:t>
            </a:r>
          </a:p>
          <a:p>
            <a:r>
              <a:rPr lang="en-US" dirty="0"/>
              <a:t>Content Development</a:t>
            </a:r>
          </a:p>
          <a:p>
            <a:pPr marL="798513" lvl="1" indent="-341313">
              <a:buFont typeface="Wingdings" panose="05000000000000000000" pitchFamily="2" charset="2"/>
              <a:buChar char="v"/>
            </a:pPr>
            <a:r>
              <a:rPr lang="en-US" dirty="0"/>
              <a:t>Exhibitions</a:t>
            </a:r>
          </a:p>
          <a:p>
            <a:pPr marL="798513" lvl="1" indent="-341313">
              <a:buFont typeface="Wingdings" panose="05000000000000000000" pitchFamily="2" charset="2"/>
              <a:buChar char="v"/>
            </a:pPr>
            <a:r>
              <a:rPr lang="en-US" dirty="0"/>
              <a:t>Events</a:t>
            </a:r>
          </a:p>
          <a:p>
            <a:pPr marL="798513" lvl="1" indent="-341313">
              <a:buFont typeface="Wingdings" panose="05000000000000000000" pitchFamily="2" charset="2"/>
              <a:buChar char="v"/>
            </a:pPr>
            <a:r>
              <a:rPr lang="en-US" dirty="0"/>
              <a:t>Book series</a:t>
            </a:r>
          </a:p>
          <a:p>
            <a:pPr marL="0" indent="0">
              <a:buNone/>
            </a:pPr>
            <a:r>
              <a:rPr lang="en-US" b="1" dirty="0"/>
              <a:t>Virginia Commission for the Arts </a:t>
            </a:r>
          </a:p>
          <a:p>
            <a:r>
              <a:rPr lang="en-US" dirty="0"/>
              <a:t>Any kind of art</a:t>
            </a:r>
          </a:p>
        </p:txBody>
      </p:sp>
      <p:pic>
        <p:nvPicPr>
          <p:cNvPr id="4" name="Picture 3" descr="A sign with a history&#10;&#10;Description automatically generated">
            <a:extLst>
              <a:ext uri="{FF2B5EF4-FFF2-40B4-BE49-F238E27FC236}">
                <a16:creationId xmlns:a16="http://schemas.microsoft.com/office/drawing/2014/main" id="{C01D2839-4960-3F3E-6C58-6F3D831A2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603" y="1724819"/>
            <a:ext cx="3035300" cy="2276475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">
            <a:extLst>
              <a:ext uri="{FF2B5EF4-FFF2-40B4-BE49-F238E27FC236}">
                <a16:creationId xmlns:a16="http://schemas.microsoft.com/office/drawing/2014/main" id="{AEA5B55C-ADF6-0DB4-C23A-3DE6999B14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50" y="4386263"/>
            <a:ext cx="4526231" cy="2515397"/>
          </a:xfrm>
          <a:prstGeom prst="rect">
            <a:avLst/>
          </a:prstGeom>
        </p:spPr>
      </p:pic>
      <p:pic>
        <p:nvPicPr>
          <p:cNvPr id="9" name="Picture 8" descr="A sculpture of a dog in a park&#10;&#10;Description automatically generated">
            <a:extLst>
              <a:ext uri="{FF2B5EF4-FFF2-40B4-BE49-F238E27FC236}">
                <a16:creationId xmlns:a16="http://schemas.microsoft.com/office/drawing/2014/main" id="{D88C05CD-ADAD-481E-351B-6CAB45798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4150630"/>
            <a:ext cx="2814120" cy="187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30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B6D81-43D4-3825-C5BA-C63F8294B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1175" y="14287"/>
            <a:ext cx="10020299" cy="1325563"/>
          </a:xfrm>
        </p:spPr>
        <p:txBody>
          <a:bodyPr/>
          <a:lstStyle/>
          <a:p>
            <a:r>
              <a:rPr lang="en-US" i="1" dirty="0"/>
              <a:t>Brainstorming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55B4604-CC02-8094-F07C-ECDE3A2F5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072" y="1590494"/>
            <a:ext cx="1095103" cy="55181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Kids</a:t>
            </a: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1892095-E3BC-591C-7582-AA9EDBB98032}"/>
              </a:ext>
            </a:extLst>
          </p:cNvPr>
          <p:cNvSpPr txBox="1">
            <a:spLocks/>
          </p:cNvSpPr>
          <p:nvPr/>
        </p:nvSpPr>
        <p:spPr>
          <a:xfrm>
            <a:off x="2467247" y="1840458"/>
            <a:ext cx="1384391" cy="70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Lecture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543A1FDF-9D14-9622-8027-2CD2C248773F}"/>
              </a:ext>
            </a:extLst>
          </p:cNvPr>
          <p:cNvSpPr txBox="1">
            <a:spLocks/>
          </p:cNvSpPr>
          <p:nvPr/>
        </p:nvSpPr>
        <p:spPr>
          <a:xfrm>
            <a:off x="5158195" y="2747465"/>
            <a:ext cx="3058342" cy="8902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Re-enactment</a:t>
            </a:r>
          </a:p>
        </p:txBody>
      </p:sp>
      <p:sp>
        <p:nvSpPr>
          <p:cNvPr id="14" name="Content Placeholder 7">
            <a:extLst>
              <a:ext uri="{FF2B5EF4-FFF2-40B4-BE49-F238E27FC236}">
                <a16:creationId xmlns:a16="http://schemas.microsoft.com/office/drawing/2014/main" id="{FB291FDF-5594-3A0D-C6D6-7DCDA5D4103A}"/>
              </a:ext>
            </a:extLst>
          </p:cNvPr>
          <p:cNvSpPr txBox="1">
            <a:spLocks/>
          </p:cNvSpPr>
          <p:nvPr/>
        </p:nvSpPr>
        <p:spPr>
          <a:xfrm>
            <a:off x="5845901" y="6296298"/>
            <a:ext cx="1403985" cy="681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Poetry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3814424D-408E-D517-B753-9662B211ED88}"/>
              </a:ext>
            </a:extLst>
          </p:cNvPr>
          <p:cNvSpPr txBox="1">
            <a:spLocks/>
          </p:cNvSpPr>
          <p:nvPr/>
        </p:nvSpPr>
        <p:spPr>
          <a:xfrm>
            <a:off x="275952" y="5909945"/>
            <a:ext cx="1095103" cy="551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Play</a:t>
            </a:r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C3CFC50E-BC48-7F0D-6955-A36DC2DCEEAE}"/>
              </a:ext>
            </a:extLst>
          </p:cNvPr>
          <p:cNvSpPr txBox="1">
            <a:spLocks/>
          </p:cNvSpPr>
          <p:nvPr/>
        </p:nvSpPr>
        <p:spPr>
          <a:xfrm>
            <a:off x="3851638" y="2047694"/>
            <a:ext cx="1556385" cy="70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Concert</a:t>
            </a:r>
          </a:p>
        </p:txBody>
      </p:sp>
      <p:sp>
        <p:nvSpPr>
          <p:cNvPr id="17" name="Content Placeholder 7">
            <a:extLst>
              <a:ext uri="{FF2B5EF4-FFF2-40B4-BE49-F238E27FC236}">
                <a16:creationId xmlns:a16="http://schemas.microsoft.com/office/drawing/2014/main" id="{615FE4A0-2F00-D166-FF1F-F7EE1E28BD45}"/>
              </a:ext>
            </a:extLst>
          </p:cNvPr>
          <p:cNvSpPr txBox="1">
            <a:spLocks/>
          </p:cNvSpPr>
          <p:nvPr/>
        </p:nvSpPr>
        <p:spPr>
          <a:xfrm>
            <a:off x="8980986" y="5045349"/>
            <a:ext cx="1390923" cy="5518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Parade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3FF7AFF6-B8EB-CEE1-1E85-3F2DCD4C9802}"/>
              </a:ext>
            </a:extLst>
          </p:cNvPr>
          <p:cNvSpPr txBox="1">
            <a:spLocks/>
          </p:cNvSpPr>
          <p:nvPr/>
        </p:nvSpPr>
        <p:spPr>
          <a:xfrm>
            <a:off x="5891484" y="2047695"/>
            <a:ext cx="1736952" cy="5467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Recitation</a:t>
            </a:r>
          </a:p>
        </p:txBody>
      </p:sp>
      <p:sp>
        <p:nvSpPr>
          <p:cNvPr id="19" name="Content Placeholder 7">
            <a:extLst>
              <a:ext uri="{FF2B5EF4-FFF2-40B4-BE49-F238E27FC236}">
                <a16:creationId xmlns:a16="http://schemas.microsoft.com/office/drawing/2014/main" id="{B7840CEA-3767-4DAD-835D-50CF572B624A}"/>
              </a:ext>
            </a:extLst>
          </p:cNvPr>
          <p:cNvSpPr txBox="1">
            <a:spLocks/>
          </p:cNvSpPr>
          <p:nvPr/>
        </p:nvSpPr>
        <p:spPr>
          <a:xfrm>
            <a:off x="2619647" y="1992858"/>
            <a:ext cx="1384391" cy="70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Lecture</a:t>
            </a: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728E1189-7DCB-D236-FF38-31DF3C2B99C9}"/>
              </a:ext>
            </a:extLst>
          </p:cNvPr>
          <p:cNvSpPr txBox="1">
            <a:spLocks/>
          </p:cNvSpPr>
          <p:nvPr/>
        </p:nvSpPr>
        <p:spPr>
          <a:xfrm>
            <a:off x="2772047" y="2145258"/>
            <a:ext cx="1384391" cy="70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Lecture</a:t>
            </a:r>
          </a:p>
        </p:txBody>
      </p:sp>
      <p:sp>
        <p:nvSpPr>
          <p:cNvPr id="21" name="Content Placeholder 7">
            <a:extLst>
              <a:ext uri="{FF2B5EF4-FFF2-40B4-BE49-F238E27FC236}">
                <a16:creationId xmlns:a16="http://schemas.microsoft.com/office/drawing/2014/main" id="{35553E4A-A433-5076-5CFD-30680AA85D16}"/>
              </a:ext>
            </a:extLst>
          </p:cNvPr>
          <p:cNvSpPr txBox="1">
            <a:spLocks/>
          </p:cNvSpPr>
          <p:nvPr/>
        </p:nvSpPr>
        <p:spPr>
          <a:xfrm>
            <a:off x="686072" y="4011477"/>
            <a:ext cx="1624149" cy="7042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Cooking</a:t>
            </a:r>
          </a:p>
        </p:txBody>
      </p:sp>
      <p:sp>
        <p:nvSpPr>
          <p:cNvPr id="22" name="Content Placeholder 7">
            <a:extLst>
              <a:ext uri="{FF2B5EF4-FFF2-40B4-BE49-F238E27FC236}">
                <a16:creationId xmlns:a16="http://schemas.microsoft.com/office/drawing/2014/main" id="{B72DC99D-3036-9929-9FB9-879EEA553682}"/>
              </a:ext>
            </a:extLst>
          </p:cNvPr>
          <p:cNvSpPr txBox="1">
            <a:spLocks/>
          </p:cNvSpPr>
          <p:nvPr/>
        </p:nvSpPr>
        <p:spPr>
          <a:xfrm>
            <a:off x="9817280" y="5773784"/>
            <a:ext cx="2098767" cy="1148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Plaque dedication</a:t>
            </a:r>
          </a:p>
        </p:txBody>
      </p:sp>
      <p:pic>
        <p:nvPicPr>
          <p:cNvPr id="5" name="Picture 4" descr="A brain with a light bulb coming out of it&#10;&#10;Description automatically generated">
            <a:extLst>
              <a:ext uri="{FF2B5EF4-FFF2-40B4-BE49-F238E27FC236}">
                <a16:creationId xmlns:a16="http://schemas.microsoft.com/office/drawing/2014/main" id="{0559D6E9-8D02-1A44-7633-4491AA44F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154"/>
            <a:ext cx="12192000" cy="59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66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786</Words>
  <Application>Microsoft Office PowerPoint</Application>
  <PresentationFormat>Widescreen</PresentationFormat>
  <Paragraphs>140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Agenda</vt:lpstr>
      <vt:lpstr>VA 250</vt:lpstr>
      <vt:lpstr>Around the Room</vt:lpstr>
      <vt:lpstr>State Resources: Education</vt:lpstr>
      <vt:lpstr>State Resources: Education</vt:lpstr>
      <vt:lpstr>State Resources: Marketing</vt:lpstr>
      <vt:lpstr>State Resources: VA250 Grants</vt:lpstr>
      <vt:lpstr>Brainstorming</vt:lpstr>
      <vt:lpstr>Next Steps</vt:lpstr>
      <vt:lpstr>Next Meeting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Benbow</dc:creator>
  <cp:lastModifiedBy>Annette Benbow</cp:lastModifiedBy>
  <cp:revision>7</cp:revision>
  <dcterms:created xsi:type="dcterms:W3CDTF">2023-11-03T00:53:21Z</dcterms:created>
  <dcterms:modified xsi:type="dcterms:W3CDTF">2023-11-06T21:35:31Z</dcterms:modified>
</cp:coreProperties>
</file>